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2"/>
  </p:notesMasterIdLst>
  <p:sldIdLst>
    <p:sldId id="256" r:id="rId2"/>
    <p:sldId id="277" r:id="rId3"/>
    <p:sldId id="257" r:id="rId4"/>
    <p:sldId id="258" r:id="rId5"/>
    <p:sldId id="261" r:id="rId6"/>
    <p:sldId id="269" r:id="rId7"/>
    <p:sldId id="270" r:id="rId8"/>
    <p:sldId id="271" r:id="rId9"/>
    <p:sldId id="274" r:id="rId10"/>
    <p:sldId id="260" r:id="rId11"/>
    <p:sldId id="275" r:id="rId12"/>
    <p:sldId id="262" r:id="rId13"/>
    <p:sldId id="263" r:id="rId14"/>
    <p:sldId id="264" r:id="rId15"/>
    <p:sldId id="266" r:id="rId16"/>
    <p:sldId id="276" r:id="rId17"/>
    <p:sldId id="273" r:id="rId18"/>
    <p:sldId id="272" r:id="rId19"/>
    <p:sldId id="267" r:id="rId20"/>
    <p:sldId id="2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8" d="100"/>
          <a:sy n="48" d="100"/>
        </p:scale>
        <p:origin x="-96" y="-2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BF2096-E473-4806-98A7-3FA8660C20ED}" type="datetimeFigureOut">
              <a:rPr lang="en-US" smtClean="0"/>
              <a:pPr/>
              <a:t>2/22/2010</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0F531B-E67A-445B-8681-926EF2154438}" type="slidenum">
              <a:rPr lang="en-CA" smtClean="0"/>
              <a:pPr/>
              <a:t>‹#›</a:t>
            </a:fld>
            <a:endParaRPr lang="en-CA"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Man is not free to do what he wants. He is a vice-regent who manages the affairs according to the rule of God</a:t>
            </a:r>
          </a:p>
          <a:p>
            <a:r>
              <a:rPr lang="en-CA" dirty="0" smtClean="0"/>
              <a:t>Man was </a:t>
            </a:r>
            <a:r>
              <a:rPr lang="en-CA" dirty="0" err="1" smtClean="0"/>
              <a:t>honored</a:t>
            </a:r>
            <a:r>
              <a:rPr lang="en-CA" dirty="0" smtClean="0"/>
              <a:t> by this status</a:t>
            </a:r>
          </a:p>
          <a:p>
            <a:r>
              <a:rPr lang="en-CA" dirty="0" smtClean="0"/>
              <a:t>Man was given the capability</a:t>
            </a:r>
            <a:r>
              <a:rPr lang="en-CA" baseline="0" dirty="0" smtClean="0"/>
              <a:t> to deal with this responsibility</a:t>
            </a:r>
          </a:p>
          <a:p>
            <a:r>
              <a:rPr lang="en-CA" baseline="0" dirty="0" smtClean="0"/>
              <a:t>Man is held accountable</a:t>
            </a:r>
            <a:r>
              <a:rPr lang="en-CA" dirty="0" smtClean="0"/>
              <a:t> </a:t>
            </a:r>
          </a:p>
          <a:p>
            <a:endParaRPr lang="en-CA" dirty="0"/>
          </a:p>
        </p:txBody>
      </p:sp>
      <p:sp>
        <p:nvSpPr>
          <p:cNvPr id="4" name="Slide Number Placeholder 3"/>
          <p:cNvSpPr>
            <a:spLocks noGrp="1"/>
          </p:cNvSpPr>
          <p:nvPr>
            <p:ph type="sldNum" sz="quarter" idx="10"/>
          </p:nvPr>
        </p:nvSpPr>
        <p:spPr/>
        <p:txBody>
          <a:bodyPr/>
          <a:lstStyle/>
          <a:p>
            <a:fld id="{8D0F531B-E67A-445B-8681-926EF2154438}" type="slidenum">
              <a:rPr lang="en-CA" smtClean="0"/>
              <a:pPr/>
              <a:t>6</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D0F531B-E67A-445B-8681-926EF2154438}" type="slidenum">
              <a:rPr lang="en-CA" smtClean="0"/>
              <a:pPr/>
              <a:t>7</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Trust involves keeping the earth in a shape to sustain life generation after generation </a:t>
            </a:r>
            <a:endParaRPr lang="en-CA" dirty="0"/>
          </a:p>
        </p:txBody>
      </p:sp>
      <p:sp>
        <p:nvSpPr>
          <p:cNvPr id="4" name="Slide Number Placeholder 3"/>
          <p:cNvSpPr>
            <a:spLocks noGrp="1"/>
          </p:cNvSpPr>
          <p:nvPr>
            <p:ph type="sldNum" sz="quarter" idx="10"/>
          </p:nvPr>
        </p:nvSpPr>
        <p:spPr/>
        <p:txBody>
          <a:bodyPr/>
          <a:lstStyle/>
          <a:p>
            <a:fld id="{8D0F531B-E67A-445B-8681-926EF2154438}" type="slidenum">
              <a:rPr lang="en-CA" smtClean="0"/>
              <a:pPr/>
              <a:t>10</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20" name="Footer Placeholder 19"/>
          <p:cNvSpPr>
            <a:spLocks noGrp="1"/>
          </p:cNvSpPr>
          <p:nvPr>
            <p:ph type="ftr" sz="quarter" idx="11"/>
          </p:nvPr>
        </p:nvSpPr>
        <p:spPr/>
        <p:txBody>
          <a:bodyPr/>
          <a:lstStyle>
            <a:extLst/>
          </a:lstStyle>
          <a:p>
            <a:endParaRPr lang="en-CA" dirty="0"/>
          </a:p>
        </p:txBody>
      </p:sp>
      <p:sp>
        <p:nvSpPr>
          <p:cNvPr id="10" name="Slide Number Placeholder 9"/>
          <p:cNvSpPr>
            <a:spLocks noGrp="1"/>
          </p:cNvSpPr>
          <p:nvPr>
            <p:ph type="sldNum" sz="quarter" idx="12"/>
          </p:nvPr>
        </p:nvSpPr>
        <p:spPr/>
        <p:txBody>
          <a:bodyPr/>
          <a:lstStyle>
            <a:extLst/>
          </a:lstStyle>
          <a:p>
            <a:fld id="{9FBD8DC1-91B3-44F8-9C33-2E049CA2FEA5}" type="slidenum">
              <a:rPr lang="en-CA" smtClean="0"/>
              <a:pPr/>
              <a:t>‹#›</a:t>
            </a:fld>
            <a:endParaRPr lang="en-CA"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9FBD8DC1-91B3-44F8-9C33-2E049CA2FEA5}"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9FBD8DC1-91B3-44F8-9C33-2E049CA2FEA5}"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9FBD8DC1-91B3-44F8-9C33-2E049CA2FEA5}"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9FBD8DC1-91B3-44F8-9C33-2E049CA2FEA5}" type="slidenum">
              <a:rPr lang="en-CA" smtClean="0"/>
              <a:pPr/>
              <a:t>‹#›</a:t>
            </a:fld>
            <a:endParaRPr lang="en-CA"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9FBD8DC1-91B3-44F8-9C33-2E049CA2FEA5}"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8" name="Footer Placeholder 7"/>
          <p:cNvSpPr>
            <a:spLocks noGrp="1"/>
          </p:cNvSpPr>
          <p:nvPr>
            <p:ph type="ftr" sz="quarter" idx="11"/>
          </p:nvPr>
        </p:nvSpPr>
        <p:spPr/>
        <p:txBody>
          <a:bodyPr/>
          <a:lstStyle>
            <a:extLst/>
          </a:lstStyle>
          <a:p>
            <a:endParaRPr lang="en-CA" dirty="0"/>
          </a:p>
        </p:txBody>
      </p:sp>
      <p:sp>
        <p:nvSpPr>
          <p:cNvPr id="9" name="Slide Number Placeholder 8"/>
          <p:cNvSpPr>
            <a:spLocks noGrp="1"/>
          </p:cNvSpPr>
          <p:nvPr>
            <p:ph type="sldNum" sz="quarter" idx="12"/>
          </p:nvPr>
        </p:nvSpPr>
        <p:spPr/>
        <p:txBody>
          <a:bodyPr/>
          <a:lstStyle>
            <a:extLst/>
          </a:lstStyle>
          <a:p>
            <a:fld id="{9FBD8DC1-91B3-44F8-9C33-2E049CA2FEA5}"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4" name="Footer Placeholder 3"/>
          <p:cNvSpPr>
            <a:spLocks noGrp="1"/>
          </p:cNvSpPr>
          <p:nvPr>
            <p:ph type="ftr" sz="quarter" idx="11"/>
          </p:nvPr>
        </p:nvSpPr>
        <p:spPr/>
        <p:txBody>
          <a:bodyPr/>
          <a:lstStyle>
            <a:extLst/>
          </a:lstStyle>
          <a:p>
            <a:endParaRPr lang="en-CA" dirty="0"/>
          </a:p>
        </p:txBody>
      </p:sp>
      <p:sp>
        <p:nvSpPr>
          <p:cNvPr id="5" name="Slide Number Placeholder 4"/>
          <p:cNvSpPr>
            <a:spLocks noGrp="1"/>
          </p:cNvSpPr>
          <p:nvPr>
            <p:ph type="sldNum" sz="quarter" idx="12"/>
          </p:nvPr>
        </p:nvSpPr>
        <p:spPr/>
        <p:txBody>
          <a:bodyPr/>
          <a:lstStyle>
            <a:extLst/>
          </a:lstStyle>
          <a:p>
            <a:fld id="{9FBD8DC1-91B3-44F8-9C33-2E049CA2FEA5}"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3" name="Footer Placeholder 2"/>
          <p:cNvSpPr>
            <a:spLocks noGrp="1"/>
          </p:cNvSpPr>
          <p:nvPr>
            <p:ph type="ftr" sz="quarter" idx="11"/>
          </p:nvPr>
        </p:nvSpPr>
        <p:spPr/>
        <p:txBody>
          <a:bodyPr/>
          <a:lstStyle>
            <a:extLst/>
          </a:lstStyle>
          <a:p>
            <a:endParaRPr lang="en-CA" dirty="0"/>
          </a:p>
        </p:txBody>
      </p:sp>
      <p:sp>
        <p:nvSpPr>
          <p:cNvPr id="4" name="Slide Number Placeholder 3"/>
          <p:cNvSpPr>
            <a:spLocks noGrp="1"/>
          </p:cNvSpPr>
          <p:nvPr>
            <p:ph type="sldNum" sz="quarter" idx="12"/>
          </p:nvPr>
        </p:nvSpPr>
        <p:spPr/>
        <p:txBody>
          <a:bodyPr/>
          <a:lstStyle>
            <a:extLst/>
          </a:lstStyle>
          <a:p>
            <a:fld id="{9FBD8DC1-91B3-44F8-9C33-2E049CA2FEA5}" type="slidenum">
              <a:rPr lang="en-CA" smtClean="0"/>
              <a:pPr/>
              <a:t>‹#›</a:t>
            </a:fld>
            <a:endParaRPr lang="en-CA"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9FBD8DC1-91B3-44F8-9C33-2E049CA2FEA5}"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C4453E36-6C99-403E-9291-AE02FC2AB997}" type="datetimeFigureOut">
              <a:rPr lang="en-US" smtClean="0"/>
              <a:pPr/>
              <a:t>2/22/2010</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9FBD8DC1-91B3-44F8-9C33-2E049CA2FEA5}" type="slidenum">
              <a:rPr lang="en-CA" smtClean="0"/>
              <a:pPr/>
              <a:t>‹#›</a:t>
            </a:fld>
            <a:endParaRPr lang="en-CA"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4453E36-6C99-403E-9291-AE02FC2AB997}" type="datetimeFigureOut">
              <a:rPr lang="en-US" smtClean="0"/>
              <a:pPr/>
              <a:t>2/22/2010</a:t>
            </a:fld>
            <a:endParaRPr lang="en-CA"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CA"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FBD8DC1-91B3-44F8-9C33-2E049CA2FEA5}" type="slidenum">
              <a:rPr lang="en-CA" smtClean="0"/>
              <a:pPr/>
              <a:t>‹#›</a:t>
            </a:fld>
            <a:endParaRPr lang="en-CA"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aff-1"/><Relationship Id="rId7" Type="http://schemas.openxmlformats.org/officeDocument/2006/relationships/hyperlink" Target="#aff-3"/><Relationship Id="rId2" Type="http://schemas.openxmlformats.org/officeDocument/2006/relationships/hyperlink" Target="http://pss.sagepub.com/search?author1=Katie+Liljenquist&amp;sortspec=date&amp;submit=Submit" TargetMode="External"/><Relationship Id="rId1" Type="http://schemas.openxmlformats.org/officeDocument/2006/relationships/slideLayout" Target="../slideLayouts/slideLayout2.xml"/><Relationship Id="rId6" Type="http://schemas.openxmlformats.org/officeDocument/2006/relationships/hyperlink" Target="http://pss.sagepub.com/search?author1=Adam+D.+Galinsky&amp;sortspec=date&amp;submit=Submit" TargetMode="External"/><Relationship Id="rId5" Type="http://schemas.openxmlformats.org/officeDocument/2006/relationships/hyperlink" Target="#aff-2"/><Relationship Id="rId4" Type="http://schemas.openxmlformats.org/officeDocument/2006/relationships/hyperlink" Target="http://pss.sagepub.com/search?author1=Chen-Bo+Zhong&amp;sortspec=date&amp;submit=Submit"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smtClean="0">
                <a:effectLst>
                  <a:outerShdw blurRad="50800" dist="38100" algn="tr" rotWithShape="0">
                    <a:prstClr val="black">
                      <a:alpha val="40000"/>
                    </a:prstClr>
                  </a:outerShdw>
                </a:effectLst>
              </a:rPr>
              <a:t>Global Climate Change</a:t>
            </a:r>
            <a:br>
              <a:rPr lang="en-CA" dirty="0" smtClean="0">
                <a:effectLst>
                  <a:outerShdw blurRad="50800" dist="38100" algn="tr" rotWithShape="0">
                    <a:prstClr val="black">
                      <a:alpha val="40000"/>
                    </a:prstClr>
                  </a:outerShdw>
                </a:effectLst>
              </a:rPr>
            </a:br>
            <a:r>
              <a:rPr lang="en-CA" dirty="0" smtClean="0">
                <a:effectLst>
                  <a:outerShdw blurRad="50800" dist="38100" algn="tr" rotWithShape="0">
                    <a:prstClr val="black">
                      <a:alpha val="40000"/>
                    </a:prstClr>
                  </a:outerShdw>
                </a:effectLst>
              </a:rPr>
              <a:t>An Islamic perspective</a:t>
            </a:r>
            <a:endParaRPr lang="en-CA" dirty="0"/>
          </a:p>
        </p:txBody>
      </p:sp>
      <p:sp>
        <p:nvSpPr>
          <p:cNvPr id="3" name="Subtitle 2"/>
          <p:cNvSpPr>
            <a:spLocks noGrp="1"/>
          </p:cNvSpPr>
          <p:nvPr>
            <p:ph type="subTitle" idx="1"/>
          </p:nvPr>
        </p:nvSpPr>
        <p:spPr/>
        <p:txBody>
          <a:bodyPr>
            <a:normAutofit lnSpcReduction="10000"/>
          </a:bodyPr>
          <a:lstStyle/>
          <a:p>
            <a:r>
              <a:rPr lang="en-CA" b="1" dirty="0" err="1" smtClean="0"/>
              <a:t>Mahmoud</a:t>
            </a:r>
            <a:r>
              <a:rPr lang="en-CA" b="1" dirty="0" smtClean="0"/>
              <a:t> </a:t>
            </a:r>
            <a:r>
              <a:rPr lang="en-CA" b="1" dirty="0" err="1" smtClean="0"/>
              <a:t>Haddara</a:t>
            </a:r>
            <a:endParaRPr lang="en-CA" b="1" dirty="0" smtClean="0"/>
          </a:p>
          <a:p>
            <a:r>
              <a:rPr lang="en-CA" b="1" dirty="0" smtClean="0"/>
              <a:t>Muslim Association of Newfoundland and Labrador</a:t>
            </a:r>
          </a:p>
          <a:p>
            <a:r>
              <a:rPr lang="en-CA" b="1" dirty="0" smtClean="0"/>
              <a:t>February 23, 2010</a:t>
            </a:r>
            <a:endParaRPr lang="en-CA"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Trust</a:t>
            </a:r>
            <a:endParaRPr lang="en-CA" b="1" dirty="0"/>
          </a:p>
        </p:txBody>
      </p:sp>
      <p:sp>
        <p:nvSpPr>
          <p:cNvPr id="3" name="Content Placeholder 2"/>
          <p:cNvSpPr>
            <a:spLocks noGrp="1"/>
          </p:cNvSpPr>
          <p:nvPr>
            <p:ph idx="1"/>
          </p:nvPr>
        </p:nvSpPr>
        <p:spPr/>
        <p:txBody>
          <a:bodyPr/>
          <a:lstStyle/>
          <a:p>
            <a:r>
              <a:rPr lang="en-US" b="1" dirty="0" smtClean="0"/>
              <a:t>“We </a:t>
            </a:r>
            <a:r>
              <a:rPr lang="en-US" b="1" dirty="0"/>
              <a:t>did indeed offer the Trust to the Heavens and the Earth and the Mountains; but they refused to undertake it, being afraid thereof: but </a:t>
            </a:r>
            <a:r>
              <a:rPr lang="en-US" b="1" dirty="0" smtClean="0"/>
              <a:t>mankind </a:t>
            </a:r>
            <a:r>
              <a:rPr lang="en-US" b="1" dirty="0"/>
              <a:t>undertook it</a:t>
            </a:r>
            <a:r>
              <a:rPr lang="en-US" b="1" dirty="0" smtClean="0"/>
              <a:t>; they have always been inept and foolish;” [33:72]</a:t>
            </a:r>
            <a:endParaRPr lang="en-CA"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Trust</a:t>
            </a:r>
            <a:endParaRPr lang="en-US" b="1" dirty="0"/>
          </a:p>
        </p:txBody>
      </p:sp>
      <p:sp>
        <p:nvSpPr>
          <p:cNvPr id="3" name="Content Placeholder 2"/>
          <p:cNvSpPr>
            <a:spLocks noGrp="1"/>
          </p:cNvSpPr>
          <p:nvPr>
            <p:ph idx="1"/>
          </p:nvPr>
        </p:nvSpPr>
        <p:spPr/>
        <p:txBody>
          <a:bodyPr>
            <a:normAutofit fontScale="92500"/>
          </a:bodyPr>
          <a:lstStyle/>
          <a:p>
            <a:r>
              <a:rPr lang="en-US" b="1" dirty="0" smtClean="0"/>
              <a:t>"And He has subjected to you, as from Him, all that is in the heavens and on earth: behold, in that there are Signs indeed for those who reflect.“</a:t>
            </a:r>
            <a:r>
              <a:rPr lang="en-US" dirty="0" smtClean="0"/>
              <a:t> [45:13]</a:t>
            </a:r>
          </a:p>
          <a:p>
            <a:r>
              <a:rPr lang="en-US" b="1" dirty="0" smtClean="0"/>
              <a:t>"He has made subject to you the Night and the Day; the Sun and the Moon; and the Stars are in subjection by His command: verily in this are Signs for people who are wise."</a:t>
            </a:r>
            <a:r>
              <a:rPr lang="en-US" dirty="0" smtClean="0"/>
              <a:t> [16:12].</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Moderation</a:t>
            </a:r>
            <a:endParaRPr lang="en-CA" b="1" dirty="0"/>
          </a:p>
        </p:txBody>
      </p:sp>
      <p:sp>
        <p:nvSpPr>
          <p:cNvPr id="3" name="Content Placeholder 2"/>
          <p:cNvSpPr>
            <a:spLocks noGrp="1"/>
          </p:cNvSpPr>
          <p:nvPr>
            <p:ph idx="1"/>
          </p:nvPr>
        </p:nvSpPr>
        <p:spPr/>
        <p:txBody>
          <a:bodyPr>
            <a:normAutofit/>
          </a:bodyPr>
          <a:lstStyle/>
          <a:p>
            <a:r>
              <a:rPr lang="en-US" b="1" dirty="0" smtClean="0"/>
              <a:t>“Thus</a:t>
            </a:r>
            <a:r>
              <a:rPr lang="en-US" b="1" dirty="0"/>
              <a:t>, have We made of you </a:t>
            </a:r>
            <a:r>
              <a:rPr lang="en-US" b="1" dirty="0" smtClean="0"/>
              <a:t>a justly balanced nation, </a:t>
            </a:r>
            <a:r>
              <a:rPr lang="en-US" b="1" dirty="0"/>
              <a:t>that </a:t>
            </a:r>
            <a:r>
              <a:rPr lang="en-US" b="1" dirty="0" smtClean="0"/>
              <a:t>you </a:t>
            </a:r>
            <a:r>
              <a:rPr lang="en-US" b="1" dirty="0"/>
              <a:t>might be witnesses over the nations, and the Messenger a witness over yourselves</a:t>
            </a:r>
            <a:r>
              <a:rPr lang="en-US" b="1" dirty="0" smtClean="0"/>
              <a:t>;”[2:143]</a:t>
            </a:r>
            <a:endParaRPr lang="en-CA" b="1" dirty="0"/>
          </a:p>
          <a:p>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Other Creatures</a:t>
            </a:r>
            <a:endParaRPr lang="en-CA" b="1" dirty="0"/>
          </a:p>
        </p:txBody>
      </p:sp>
      <p:sp>
        <p:nvSpPr>
          <p:cNvPr id="3" name="Content Placeholder 2"/>
          <p:cNvSpPr>
            <a:spLocks noGrp="1"/>
          </p:cNvSpPr>
          <p:nvPr>
            <p:ph idx="1"/>
          </p:nvPr>
        </p:nvSpPr>
        <p:spPr/>
        <p:txBody>
          <a:bodyPr/>
          <a:lstStyle/>
          <a:p>
            <a:r>
              <a:rPr lang="en-CA" b="1" dirty="0" smtClean="0"/>
              <a:t>“All the creatures that crawl on the earth and those that fly with their wings are communities like yourselves,”[6:38]</a:t>
            </a:r>
          </a:p>
          <a:p>
            <a:pPr>
              <a:buNone/>
            </a:pPr>
            <a:endParaRPr lang="en-CA" b="1" dirty="0" smtClean="0"/>
          </a:p>
          <a:p>
            <a:r>
              <a:rPr lang="en-CA" b="1" dirty="0" smtClean="0"/>
              <a:t>“There is a reward for those who sustain animal life”[Prophetic Tradition]</a:t>
            </a:r>
            <a:endParaRPr lang="en-CA"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Jurisprudence</a:t>
            </a:r>
            <a:endParaRPr lang="en-CA" b="1" dirty="0"/>
          </a:p>
        </p:txBody>
      </p:sp>
      <p:sp>
        <p:nvSpPr>
          <p:cNvPr id="3" name="Content Placeholder 2"/>
          <p:cNvSpPr>
            <a:spLocks noGrp="1"/>
          </p:cNvSpPr>
          <p:nvPr>
            <p:ph idx="1"/>
          </p:nvPr>
        </p:nvSpPr>
        <p:spPr/>
        <p:txBody>
          <a:bodyPr/>
          <a:lstStyle/>
          <a:p>
            <a:r>
              <a:rPr lang="en-CA" b="1" dirty="0" smtClean="0"/>
              <a:t>Abuse of the Environment </a:t>
            </a:r>
          </a:p>
          <a:p>
            <a:r>
              <a:rPr lang="en-CA" b="1" dirty="0" smtClean="0"/>
              <a:t>Conservation </a:t>
            </a:r>
            <a:endParaRPr lang="en-CA"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4400" b="1" dirty="0" smtClean="0"/>
              <a:t>Abuse of the Environment</a:t>
            </a:r>
            <a:endParaRPr lang="en-CA" b="1" dirty="0"/>
          </a:p>
        </p:txBody>
      </p:sp>
      <p:sp>
        <p:nvSpPr>
          <p:cNvPr id="3" name="Content Placeholder 2"/>
          <p:cNvSpPr>
            <a:spLocks noGrp="1"/>
          </p:cNvSpPr>
          <p:nvPr>
            <p:ph idx="1"/>
          </p:nvPr>
        </p:nvSpPr>
        <p:spPr/>
        <p:txBody>
          <a:bodyPr>
            <a:normAutofit fontScale="85000" lnSpcReduction="10000"/>
          </a:bodyPr>
          <a:lstStyle/>
          <a:p>
            <a:r>
              <a:rPr lang="en-CA" b="1" dirty="0" smtClean="0"/>
              <a:t>“When he leaves, he sets out to spread corruption in the land, destroying crops and livestock- God does not like corruption.”[2:205]</a:t>
            </a:r>
          </a:p>
          <a:p>
            <a:r>
              <a:rPr lang="en-US" b="1" dirty="0" smtClean="0"/>
              <a:t>“Do not pollute water streams.”[Prophetic tradition]</a:t>
            </a:r>
          </a:p>
          <a:p>
            <a:r>
              <a:rPr lang="en-US" b="1" dirty="0" smtClean="0"/>
              <a:t>“Excess in the use of water is forbidden even if you were getting it from a flowing river.”[Prophetic tradition]</a:t>
            </a:r>
          </a:p>
          <a:p>
            <a:r>
              <a:rPr lang="en-US" b="1" dirty="0" smtClean="0"/>
              <a:t>“Do no kill an animal except for food and do not cut a tree except for a good reason.”[Prophetic tradition]</a:t>
            </a:r>
          </a:p>
          <a:p>
            <a:endParaRPr lang="en-CA"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4000" b="1" dirty="0" smtClean="0"/>
              <a:t>Abuse of the Environment</a:t>
            </a:r>
            <a:endParaRPr lang="en-US" dirty="0"/>
          </a:p>
        </p:txBody>
      </p:sp>
      <p:sp>
        <p:nvSpPr>
          <p:cNvPr id="3" name="Content Placeholder 2"/>
          <p:cNvSpPr>
            <a:spLocks noGrp="1"/>
          </p:cNvSpPr>
          <p:nvPr>
            <p:ph idx="1"/>
          </p:nvPr>
        </p:nvSpPr>
        <p:spPr/>
        <p:txBody>
          <a:bodyPr/>
          <a:lstStyle/>
          <a:p>
            <a:r>
              <a:rPr lang="en-US" b="1" dirty="0" smtClean="0"/>
              <a:t>"He who cuts a </a:t>
            </a:r>
            <a:r>
              <a:rPr lang="en-US" b="1" dirty="0" err="1" smtClean="0"/>
              <a:t>lote</a:t>
            </a:r>
            <a:r>
              <a:rPr lang="en-US" b="1" dirty="0" smtClean="0"/>
              <a:t>-tree (without justification), God will send him to Hellfire."</a:t>
            </a:r>
            <a:r>
              <a:rPr lang="en-US" dirty="0" smtClean="0"/>
              <a:t> [Prophetic Tradition]</a:t>
            </a:r>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Conservation</a:t>
            </a:r>
            <a:endParaRPr lang="en-US" dirty="0"/>
          </a:p>
        </p:txBody>
      </p:sp>
      <p:sp>
        <p:nvSpPr>
          <p:cNvPr id="3" name="Content Placeholder 2"/>
          <p:cNvSpPr>
            <a:spLocks noGrp="1"/>
          </p:cNvSpPr>
          <p:nvPr>
            <p:ph idx="1"/>
          </p:nvPr>
        </p:nvSpPr>
        <p:spPr/>
        <p:txBody>
          <a:bodyPr/>
          <a:lstStyle/>
          <a:p>
            <a:r>
              <a:rPr lang="en-US" b="1" dirty="0" smtClean="0"/>
              <a:t>“Eat and drink but do not be excessive; He loves not the extravagant.” [7:31]</a:t>
            </a:r>
          </a:p>
          <a:p>
            <a:r>
              <a:rPr lang="en-US" b="1" dirty="0" smtClean="0"/>
              <a:t>“Do not squander (your resources) wastefully; for the wasteful are the devil’s brother.” [17:26]</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Conservation</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“If someone had a seedling in his hand, he should plant it even if he knows that the last day is upon him.” [Prophetic tradition]</a:t>
            </a:r>
          </a:p>
          <a:p>
            <a:r>
              <a:rPr lang="en-CA" b="1" dirty="0" smtClean="0"/>
              <a:t>“</a:t>
            </a:r>
            <a:r>
              <a:rPr lang="en-US" b="1" dirty="0" smtClean="0"/>
              <a:t>If anyone plants a tree or sows a field, and a human, bird or animal eats from it, it shall be reckoned as charity from him.” </a:t>
            </a:r>
            <a:r>
              <a:rPr lang="en-CA" b="1" dirty="0" smtClean="0"/>
              <a:t>.”[Prophetic Tradition]</a:t>
            </a:r>
          </a:p>
          <a:p>
            <a:r>
              <a:rPr lang="en-CA" b="1" dirty="0" smtClean="0"/>
              <a:t>“Whoever reclaims a barren land owns it.”[Prophetic Tradition]</a:t>
            </a:r>
          </a:p>
          <a:p>
            <a:endParaRPr lang="en-US"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Enforcement</a:t>
            </a:r>
            <a:endParaRPr lang="en-CA" b="1" dirty="0"/>
          </a:p>
        </p:txBody>
      </p:sp>
      <p:sp>
        <p:nvSpPr>
          <p:cNvPr id="3" name="Content Placeholder 2"/>
          <p:cNvSpPr>
            <a:spLocks noGrp="1"/>
          </p:cNvSpPr>
          <p:nvPr>
            <p:ph idx="1"/>
          </p:nvPr>
        </p:nvSpPr>
        <p:spPr/>
        <p:txBody>
          <a:bodyPr/>
          <a:lstStyle/>
          <a:p>
            <a:r>
              <a:rPr lang="en-CA" b="1" dirty="0" smtClean="0"/>
              <a:t>Positive Reinforcement</a:t>
            </a:r>
          </a:p>
          <a:p>
            <a:r>
              <a:rPr lang="en-CA" b="1" dirty="0" smtClean="0"/>
              <a:t>Negative Reinforcement</a:t>
            </a:r>
            <a:endParaRPr lang="en-CA"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Environment and Behavior</a:t>
            </a:r>
            <a:endParaRPr lang="en-US" dirty="0"/>
          </a:p>
        </p:txBody>
      </p:sp>
      <p:sp>
        <p:nvSpPr>
          <p:cNvPr id="3" name="Content Placeholder 2"/>
          <p:cNvSpPr>
            <a:spLocks noGrp="1"/>
          </p:cNvSpPr>
          <p:nvPr>
            <p:ph idx="1"/>
          </p:nvPr>
        </p:nvSpPr>
        <p:spPr/>
        <p:txBody>
          <a:bodyPr>
            <a:normAutofit/>
          </a:bodyPr>
          <a:lstStyle/>
          <a:p>
            <a:r>
              <a:rPr lang="en-US" b="1" dirty="0" smtClean="0"/>
              <a:t>The Smell of Virtue - Clean Scents Promote Reciprocity and </a:t>
            </a:r>
            <a:r>
              <a:rPr lang="en-US" b="1" dirty="0" smtClean="0"/>
              <a:t>Charity</a:t>
            </a:r>
          </a:p>
          <a:p>
            <a:r>
              <a:rPr lang="en-US" b="1" dirty="0" smtClean="0"/>
              <a:t>People are unconsciously fairer and more generous when they are in clean-smelling </a:t>
            </a:r>
            <a:r>
              <a:rPr lang="en-US" b="1" dirty="0" smtClean="0"/>
              <a:t>environments</a:t>
            </a:r>
            <a:r>
              <a:rPr lang="en-US" b="1" dirty="0" smtClean="0"/>
              <a:t>.</a:t>
            </a:r>
            <a:endParaRPr lang="en-US" b="1" dirty="0" smtClean="0"/>
          </a:p>
          <a:p>
            <a:r>
              <a:rPr lang="en-US" b="1" dirty="0" smtClean="0">
                <a:solidFill>
                  <a:srgbClr val="7030A0"/>
                </a:solidFill>
                <a:hlinkClick r:id="rId2" action="ppaction://hlinkfile"/>
              </a:rPr>
              <a:t>Katie Liljenquist</a:t>
            </a:r>
            <a:r>
              <a:rPr lang="en-US" b="1" dirty="0" smtClean="0">
                <a:solidFill>
                  <a:srgbClr val="7030A0"/>
                </a:solidFill>
                <a:hlinkClick r:id="rId3" action="ppaction://hlinkfile"/>
              </a:rPr>
              <a:t>1</a:t>
            </a:r>
            <a:r>
              <a:rPr lang="en-US" b="1" dirty="0" smtClean="0">
                <a:solidFill>
                  <a:srgbClr val="7030A0"/>
                </a:solidFill>
              </a:rPr>
              <a:t>, </a:t>
            </a:r>
          </a:p>
          <a:p>
            <a:r>
              <a:rPr lang="en-US" b="1" dirty="0" smtClean="0">
                <a:solidFill>
                  <a:srgbClr val="7030A0"/>
                </a:solidFill>
                <a:hlinkClick r:id="rId4" action="ppaction://hlinkfile"/>
              </a:rPr>
              <a:t>Chen-Bo Zhong</a:t>
            </a:r>
            <a:r>
              <a:rPr lang="en-US" b="1" dirty="0" smtClean="0">
                <a:solidFill>
                  <a:srgbClr val="7030A0"/>
                </a:solidFill>
                <a:hlinkClick r:id="rId5" action="ppaction://hlinkfile"/>
              </a:rPr>
              <a:t>2</a:t>
            </a:r>
            <a:r>
              <a:rPr lang="en-US" b="1" dirty="0" smtClean="0">
                <a:solidFill>
                  <a:srgbClr val="7030A0"/>
                </a:solidFill>
              </a:rPr>
              <a:t> and </a:t>
            </a:r>
          </a:p>
          <a:p>
            <a:r>
              <a:rPr lang="en-US" b="1" dirty="0" smtClean="0">
                <a:solidFill>
                  <a:srgbClr val="7030A0"/>
                </a:solidFill>
                <a:hlinkClick r:id="rId6" action="ppaction://hlinkfile"/>
              </a:rPr>
              <a:t>Adam D. Galinsky</a:t>
            </a:r>
            <a:r>
              <a:rPr lang="en-US" b="1" dirty="0" smtClean="0">
                <a:solidFill>
                  <a:srgbClr val="7030A0"/>
                </a:solidFill>
                <a:hlinkClick r:id="rId7" action="ppaction://hlinkfile"/>
              </a:rPr>
              <a:t>3</a:t>
            </a:r>
            <a:endParaRPr lang="en-US" b="1" dirty="0">
              <a:solidFill>
                <a:srgbClr val="7030A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Conclusion</a:t>
            </a:r>
            <a:endParaRPr lang="en-CA" b="1" dirty="0"/>
          </a:p>
        </p:txBody>
      </p:sp>
      <p:sp>
        <p:nvSpPr>
          <p:cNvPr id="3" name="Content Placeholder 2"/>
          <p:cNvSpPr>
            <a:spLocks noGrp="1"/>
          </p:cNvSpPr>
          <p:nvPr>
            <p:ph idx="1"/>
          </p:nvPr>
        </p:nvSpPr>
        <p:spPr/>
        <p:txBody>
          <a:bodyPr/>
          <a:lstStyle/>
          <a:p>
            <a:pPr>
              <a:buNone/>
            </a:pPr>
            <a:r>
              <a:rPr lang="en-CA" b="1" dirty="0" smtClean="0"/>
              <a:t>	Islam has a system to protect and conserve the environment. The system provides an environment that promotes conservation and prohibits waste. It inculcates in people the values for the respect of all the creatures of God and right of the subsequent generations in a liveable earth.</a:t>
            </a:r>
            <a:endParaRPr lang="en-CA"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Introduction</a:t>
            </a:r>
            <a:endParaRPr lang="en-CA" b="1" dirty="0"/>
          </a:p>
        </p:txBody>
      </p:sp>
      <p:sp>
        <p:nvSpPr>
          <p:cNvPr id="3" name="Content Placeholder 2"/>
          <p:cNvSpPr>
            <a:spLocks noGrp="1"/>
          </p:cNvSpPr>
          <p:nvPr>
            <p:ph idx="1"/>
          </p:nvPr>
        </p:nvSpPr>
        <p:spPr/>
        <p:txBody>
          <a:bodyPr>
            <a:normAutofit lnSpcReduction="10000"/>
          </a:bodyPr>
          <a:lstStyle/>
          <a:p>
            <a:r>
              <a:rPr lang="en-CA" b="1" dirty="0" smtClean="0"/>
              <a:t>What is a system?</a:t>
            </a:r>
          </a:p>
          <a:p>
            <a:endParaRPr lang="en-CA" dirty="0" smtClean="0"/>
          </a:p>
          <a:p>
            <a:endParaRPr lang="en-CA" dirty="0" smtClean="0"/>
          </a:p>
          <a:p>
            <a:endParaRPr lang="en-CA" dirty="0" smtClean="0"/>
          </a:p>
          <a:p>
            <a:r>
              <a:rPr lang="en-CA" b="1" dirty="0" smtClean="0"/>
              <a:t>Is there an Islamic environmental system?</a:t>
            </a:r>
            <a:endParaRPr lang="en-CA" b="1" dirty="0"/>
          </a:p>
          <a:p>
            <a:pPr lvl="1"/>
            <a:r>
              <a:rPr lang="en-CA" b="1" dirty="0" smtClean="0"/>
              <a:t>Fundamental principles</a:t>
            </a:r>
          </a:p>
          <a:p>
            <a:pPr lvl="1"/>
            <a:r>
              <a:rPr lang="en-CA" b="1" dirty="0" smtClean="0"/>
              <a:t>Jurisprudence</a:t>
            </a:r>
          </a:p>
          <a:p>
            <a:pPr lvl="1"/>
            <a:r>
              <a:rPr lang="en-CA" b="1" dirty="0" smtClean="0"/>
              <a:t>Enforcement</a:t>
            </a:r>
            <a:endParaRPr lang="en-CA" b="1" dirty="0"/>
          </a:p>
        </p:txBody>
      </p:sp>
      <p:sp>
        <p:nvSpPr>
          <p:cNvPr id="4" name="Rectangle 3"/>
          <p:cNvSpPr/>
          <p:nvPr/>
        </p:nvSpPr>
        <p:spPr>
          <a:xfrm>
            <a:off x="2071670" y="2214554"/>
            <a:ext cx="5857916" cy="954107"/>
          </a:xfrm>
          <a:prstGeom prst="rect">
            <a:avLst/>
          </a:prstGeom>
        </p:spPr>
        <p:txBody>
          <a:bodyPr wrap="square">
            <a:spAutoFit/>
          </a:bodyPr>
          <a:lstStyle/>
          <a:p>
            <a:r>
              <a:rPr lang="en-CA" sz="2800" b="1" dirty="0"/>
              <a:t>a procedure or process for obtaining an objective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Fundamental Principles</a:t>
            </a:r>
            <a:endParaRPr lang="en-CA" b="1" dirty="0"/>
          </a:p>
        </p:txBody>
      </p:sp>
      <p:sp>
        <p:nvSpPr>
          <p:cNvPr id="3" name="Content Placeholder 2"/>
          <p:cNvSpPr>
            <a:spLocks noGrp="1"/>
          </p:cNvSpPr>
          <p:nvPr>
            <p:ph idx="1"/>
          </p:nvPr>
        </p:nvSpPr>
        <p:spPr/>
        <p:txBody>
          <a:bodyPr/>
          <a:lstStyle/>
          <a:p>
            <a:r>
              <a:rPr lang="en-CA" b="1" dirty="0" smtClean="0"/>
              <a:t>Natural Balance</a:t>
            </a:r>
          </a:p>
          <a:p>
            <a:r>
              <a:rPr lang="en-CA" b="1" dirty="0" smtClean="0"/>
              <a:t>Vice regency</a:t>
            </a:r>
          </a:p>
          <a:p>
            <a:r>
              <a:rPr lang="en-CA" b="1" dirty="0" smtClean="0"/>
              <a:t>Trust</a:t>
            </a:r>
          </a:p>
          <a:p>
            <a:r>
              <a:rPr lang="en-CA" b="1" dirty="0" smtClean="0"/>
              <a:t>Moderation</a:t>
            </a:r>
          </a:p>
          <a:p>
            <a:r>
              <a:rPr lang="en-CA" b="1" dirty="0" smtClean="0"/>
              <a:t>Other Creatures </a:t>
            </a:r>
            <a:endParaRPr lang="en-CA"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Natural Balance</a:t>
            </a:r>
            <a:endParaRPr lang="en-CA" b="1" dirty="0"/>
          </a:p>
        </p:txBody>
      </p:sp>
      <p:sp>
        <p:nvSpPr>
          <p:cNvPr id="3" name="Content Placeholder 2"/>
          <p:cNvSpPr>
            <a:spLocks noGrp="1"/>
          </p:cNvSpPr>
          <p:nvPr>
            <p:ph idx="1"/>
          </p:nvPr>
        </p:nvSpPr>
        <p:spPr/>
        <p:txBody>
          <a:bodyPr>
            <a:normAutofit fontScale="92500" lnSpcReduction="20000"/>
          </a:bodyPr>
          <a:lstStyle/>
          <a:p>
            <a:r>
              <a:rPr lang="en-US" b="1" dirty="0" smtClean="0"/>
              <a:t>“Verily</a:t>
            </a:r>
            <a:r>
              <a:rPr lang="en-US" b="1" dirty="0"/>
              <a:t>, </a:t>
            </a:r>
            <a:r>
              <a:rPr lang="en-US" b="1" dirty="0" smtClean="0"/>
              <a:t> We have created all things in due measure.” [54:49] </a:t>
            </a:r>
          </a:p>
          <a:p>
            <a:r>
              <a:rPr lang="en-US" b="1" dirty="0" smtClean="0"/>
              <a:t>“And We have spread the earth out wide, set upon it firm and immovable mountains; and produced upon it all kinds of things in balance, And We provided there means of subsistence for you and for those whose provision does not depend on you. And there is not a thing but its storehouses are with Us; but We only send it down in appropriate measures.” [15:19-21]</a:t>
            </a:r>
            <a:endParaRPr lang="en-CA"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err="1" smtClean="0"/>
              <a:t>Vicegerency</a:t>
            </a:r>
            <a:endParaRPr lang="en-CA" dirty="0"/>
          </a:p>
        </p:txBody>
      </p:sp>
      <p:sp>
        <p:nvSpPr>
          <p:cNvPr id="3" name="Content Placeholder 2"/>
          <p:cNvSpPr>
            <a:spLocks noGrp="1"/>
          </p:cNvSpPr>
          <p:nvPr>
            <p:ph idx="1"/>
          </p:nvPr>
        </p:nvSpPr>
        <p:spPr/>
        <p:txBody>
          <a:bodyPr>
            <a:normAutofit lnSpcReduction="10000"/>
          </a:bodyPr>
          <a:lstStyle/>
          <a:p>
            <a:r>
              <a:rPr lang="en-US" sz="2800" b="1" dirty="0" smtClean="0"/>
              <a:t>“Behold! Your Lord </a:t>
            </a:r>
            <a:r>
              <a:rPr lang="en-US" sz="2800" b="1" dirty="0"/>
              <a:t>said to the angels</a:t>
            </a:r>
            <a:r>
              <a:rPr lang="en-US" sz="2800" b="1" dirty="0" smtClean="0"/>
              <a:t>: ‘I </a:t>
            </a:r>
            <a:r>
              <a:rPr lang="en-US" sz="2800" b="1" dirty="0"/>
              <a:t>will create a vicegerent on earth</a:t>
            </a:r>
            <a:r>
              <a:rPr lang="en-US" sz="2800" b="1" dirty="0" smtClean="0"/>
              <a:t>.’ </a:t>
            </a:r>
            <a:r>
              <a:rPr lang="en-US" sz="2800" b="1" dirty="0"/>
              <a:t>They said: </a:t>
            </a:r>
            <a:r>
              <a:rPr lang="en-US" sz="2800" b="1" dirty="0" smtClean="0"/>
              <a:t>‘Will You </a:t>
            </a:r>
            <a:r>
              <a:rPr lang="en-US" sz="2800" b="1" dirty="0"/>
              <a:t>place therein one who will make mischief therein and shed blood?--</a:t>
            </a:r>
            <a:r>
              <a:rPr lang="en-US" sz="2800" b="1" dirty="0" smtClean="0"/>
              <a:t>while </a:t>
            </a:r>
            <a:r>
              <a:rPr lang="en-US" sz="2800" b="1" dirty="0"/>
              <a:t>we do celebrate </a:t>
            </a:r>
            <a:r>
              <a:rPr lang="en-US" sz="2800" b="1" dirty="0" smtClean="0"/>
              <a:t>Your praise </a:t>
            </a:r>
            <a:r>
              <a:rPr lang="en-US" sz="2800" b="1" dirty="0"/>
              <a:t>and glorify </a:t>
            </a:r>
            <a:r>
              <a:rPr lang="en-US" sz="2800" b="1" dirty="0" smtClean="0"/>
              <a:t>Your </a:t>
            </a:r>
            <a:r>
              <a:rPr lang="en-US" sz="2800" b="1" dirty="0"/>
              <a:t>holy (name</a:t>
            </a:r>
            <a:r>
              <a:rPr lang="en-US" sz="2800" b="1" dirty="0" smtClean="0"/>
              <a:t>)?’ </a:t>
            </a:r>
            <a:r>
              <a:rPr lang="en-US" sz="2800" b="1" dirty="0"/>
              <a:t>He said: </a:t>
            </a:r>
            <a:r>
              <a:rPr lang="en-US" sz="2800" b="1" dirty="0" smtClean="0"/>
              <a:t>‘I </a:t>
            </a:r>
            <a:r>
              <a:rPr lang="en-US" sz="2800" b="1" dirty="0"/>
              <a:t>know what </a:t>
            </a:r>
            <a:r>
              <a:rPr lang="en-US" sz="2800" b="1" dirty="0" smtClean="0"/>
              <a:t>you </a:t>
            </a:r>
            <a:r>
              <a:rPr lang="en-US" sz="2800" b="1" dirty="0"/>
              <a:t>know not</a:t>
            </a:r>
            <a:r>
              <a:rPr lang="en-US" sz="2800" b="1" dirty="0" smtClean="0"/>
              <a:t>.’“ [2:30]</a:t>
            </a:r>
            <a:endParaRPr lang="en-CA" sz="2800" b="1" dirty="0"/>
          </a:p>
          <a:p>
            <a:r>
              <a:rPr lang="en-US" sz="2800" b="1" dirty="0" smtClean="0"/>
              <a:t>“And </a:t>
            </a:r>
            <a:r>
              <a:rPr lang="en-US" sz="2800" b="1" dirty="0"/>
              <a:t>He taught Adam </a:t>
            </a:r>
            <a:r>
              <a:rPr lang="en-US" sz="2800" b="1" dirty="0" smtClean="0"/>
              <a:t>all the names (of things); </a:t>
            </a:r>
            <a:r>
              <a:rPr lang="en-US" sz="2800" b="1" dirty="0"/>
              <a:t>then He placed them before the angels, and said: </a:t>
            </a:r>
            <a:r>
              <a:rPr lang="en-US" sz="2800" b="1" dirty="0" smtClean="0"/>
              <a:t>‘Tell </a:t>
            </a:r>
            <a:r>
              <a:rPr lang="en-US" sz="2800" b="1" dirty="0"/>
              <a:t>me the </a:t>
            </a:r>
            <a:r>
              <a:rPr lang="en-US" sz="2800" b="1" dirty="0" smtClean="0"/>
              <a:t>names </a:t>
            </a:r>
            <a:r>
              <a:rPr lang="en-US" sz="2800" b="1" dirty="0"/>
              <a:t>of these if </a:t>
            </a:r>
            <a:r>
              <a:rPr lang="en-US" sz="2800" b="1" dirty="0" smtClean="0"/>
              <a:t>you </a:t>
            </a:r>
            <a:r>
              <a:rPr lang="en-US" sz="2800" b="1" dirty="0"/>
              <a:t>are right</a:t>
            </a:r>
            <a:r>
              <a:rPr lang="en-US" sz="2800" b="1" dirty="0" smtClean="0"/>
              <a:t>.’“ [2:31]</a:t>
            </a:r>
            <a:endParaRPr lang="en-CA" sz="28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err="1" smtClean="0"/>
              <a:t>Vicegerency</a:t>
            </a:r>
            <a:endParaRPr lang="en-CA" dirty="0"/>
          </a:p>
        </p:txBody>
      </p:sp>
      <p:sp>
        <p:nvSpPr>
          <p:cNvPr id="3" name="Content Placeholder 2"/>
          <p:cNvSpPr>
            <a:spLocks noGrp="1"/>
          </p:cNvSpPr>
          <p:nvPr>
            <p:ph idx="1"/>
          </p:nvPr>
        </p:nvSpPr>
        <p:spPr/>
        <p:txBody>
          <a:bodyPr>
            <a:normAutofit fontScale="92500"/>
          </a:bodyPr>
          <a:lstStyle/>
          <a:p>
            <a:r>
              <a:rPr lang="en-US" b="1" dirty="0" smtClean="0"/>
              <a:t>“We </a:t>
            </a:r>
            <a:r>
              <a:rPr lang="en-US" b="1" dirty="0"/>
              <a:t>said: </a:t>
            </a:r>
            <a:r>
              <a:rPr lang="en-US" b="1" dirty="0" smtClean="0"/>
              <a:t>‘Adam</a:t>
            </a:r>
            <a:r>
              <a:rPr lang="en-US" b="1" dirty="0"/>
              <a:t>! dwell </a:t>
            </a:r>
            <a:r>
              <a:rPr lang="en-US" b="1" dirty="0" smtClean="0"/>
              <a:t>you </a:t>
            </a:r>
            <a:r>
              <a:rPr lang="en-US" b="1" dirty="0"/>
              <a:t>and </a:t>
            </a:r>
            <a:r>
              <a:rPr lang="en-US" b="1" dirty="0" smtClean="0"/>
              <a:t>your wife in the garden</a:t>
            </a:r>
            <a:r>
              <a:rPr lang="en-US" b="1" dirty="0"/>
              <a:t>; and eat of the bountiful things therein as </a:t>
            </a:r>
            <a:r>
              <a:rPr lang="en-US" b="1" dirty="0" smtClean="0"/>
              <a:t>you will</a:t>
            </a:r>
            <a:r>
              <a:rPr lang="en-US" b="1" dirty="0"/>
              <a:t>; but approach not this tree, or </a:t>
            </a:r>
            <a:r>
              <a:rPr lang="en-US" b="1" dirty="0" smtClean="0"/>
              <a:t>you will both become wrongdoers.’“ [2:35]</a:t>
            </a:r>
          </a:p>
          <a:p>
            <a:r>
              <a:rPr lang="en-US" dirty="0" smtClean="0"/>
              <a:t>“</a:t>
            </a:r>
            <a:r>
              <a:rPr lang="en-US" b="1" dirty="0" smtClean="0"/>
              <a:t>Then Adam received from </a:t>
            </a:r>
            <a:r>
              <a:rPr lang="en-US" b="1" dirty="0"/>
              <a:t>his Lord words of inspiration, and his Lord </a:t>
            </a:r>
            <a:r>
              <a:rPr lang="en-US" b="1" dirty="0" smtClean="0"/>
              <a:t>accepted his repentance for </a:t>
            </a:r>
            <a:r>
              <a:rPr lang="en-US" b="1" dirty="0"/>
              <a:t>He is </a:t>
            </a:r>
            <a:r>
              <a:rPr lang="en-US" b="1" dirty="0" smtClean="0"/>
              <a:t>Ever Relenting, </a:t>
            </a:r>
            <a:r>
              <a:rPr lang="en-US" b="1" dirty="0"/>
              <a:t>Most Merciful</a:t>
            </a:r>
            <a:r>
              <a:rPr lang="en-US" b="1" dirty="0" smtClean="0"/>
              <a:t>.”</a:t>
            </a:r>
            <a:r>
              <a:rPr lang="en-US" dirty="0" smtClean="0"/>
              <a:t> </a:t>
            </a:r>
            <a:r>
              <a:rPr lang="en-US" b="1" dirty="0" smtClean="0"/>
              <a:t>[2:37]</a:t>
            </a:r>
            <a:endParaRPr lang="en-CA" b="1" dirty="0"/>
          </a:p>
          <a:p>
            <a:endParaRPr lang="en-CA"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err="1" smtClean="0"/>
              <a:t>Vicegerency</a:t>
            </a:r>
            <a:endParaRPr lang="en-CA" dirty="0"/>
          </a:p>
        </p:txBody>
      </p:sp>
      <p:sp>
        <p:nvSpPr>
          <p:cNvPr id="3" name="Content Placeholder 2"/>
          <p:cNvSpPr>
            <a:spLocks noGrp="1"/>
          </p:cNvSpPr>
          <p:nvPr>
            <p:ph idx="1"/>
          </p:nvPr>
        </p:nvSpPr>
        <p:spPr/>
        <p:txBody>
          <a:bodyPr/>
          <a:lstStyle/>
          <a:p>
            <a:r>
              <a:rPr lang="en-US" dirty="0" smtClean="0"/>
              <a:t>“</a:t>
            </a:r>
            <a:r>
              <a:rPr lang="en-US" b="1" dirty="0" smtClean="0"/>
              <a:t>We </a:t>
            </a:r>
            <a:r>
              <a:rPr lang="en-US" b="1" dirty="0"/>
              <a:t>said: </a:t>
            </a:r>
            <a:r>
              <a:rPr lang="en-US" b="1" dirty="0" smtClean="0"/>
              <a:t>‘Get out all of you, but when guidance comes from Me, as it certainly will, there will be no fear for those who follow My guidance,   </a:t>
            </a:r>
            <a:r>
              <a:rPr lang="en-US" b="1" dirty="0"/>
              <a:t>nor shall they grieve</a:t>
            </a:r>
            <a:r>
              <a:rPr lang="en-US" b="1" dirty="0" smtClean="0"/>
              <a:t>.’” [2:38]</a:t>
            </a:r>
            <a:endParaRPr lang="en-CA" b="1" dirty="0"/>
          </a:p>
          <a:p>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err="1" smtClean="0"/>
              <a:t>Vicegerency</a:t>
            </a:r>
            <a:endParaRPr lang="en-US" dirty="0"/>
          </a:p>
        </p:txBody>
      </p:sp>
      <p:sp>
        <p:nvSpPr>
          <p:cNvPr id="3" name="Content Placeholder 2"/>
          <p:cNvSpPr>
            <a:spLocks noGrp="1"/>
          </p:cNvSpPr>
          <p:nvPr>
            <p:ph idx="1"/>
          </p:nvPr>
        </p:nvSpPr>
        <p:spPr/>
        <p:txBody>
          <a:bodyPr/>
          <a:lstStyle/>
          <a:p>
            <a:r>
              <a:rPr lang="en-US" b="1" dirty="0" smtClean="0"/>
              <a:t>"It is He who has made you vice-gerent, He has raised you in ranks, some above others: that He may try you in the gifts He has given you: for your Lord is quick in punishment: yet He is indeed Oft-forgiving, Most Merciful."</a:t>
            </a:r>
            <a:r>
              <a:rPr lang="en-US" dirty="0" smtClean="0"/>
              <a:t> </a:t>
            </a:r>
            <a:r>
              <a:rPr lang="en-US" b="1" dirty="0" smtClean="0"/>
              <a:t>Quran, 6:165 </a:t>
            </a:r>
            <a:endParaRPr lang="en-US"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1157</TotalTime>
  <Words>960</Words>
  <Application>Microsoft Office PowerPoint</Application>
  <PresentationFormat>On-screen Show (4:3)</PresentationFormat>
  <Paragraphs>80</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Solstice</vt:lpstr>
      <vt:lpstr>Global Climate Change An Islamic perspective</vt:lpstr>
      <vt:lpstr>Environment and Behavior</vt:lpstr>
      <vt:lpstr>Introduction</vt:lpstr>
      <vt:lpstr>Fundamental Principles</vt:lpstr>
      <vt:lpstr>Natural Balance</vt:lpstr>
      <vt:lpstr>Vicegerency</vt:lpstr>
      <vt:lpstr>Vicegerency</vt:lpstr>
      <vt:lpstr>Vicegerency</vt:lpstr>
      <vt:lpstr>Vicegerency</vt:lpstr>
      <vt:lpstr>Trust</vt:lpstr>
      <vt:lpstr>Trust</vt:lpstr>
      <vt:lpstr>Moderation</vt:lpstr>
      <vt:lpstr>Other Creatures</vt:lpstr>
      <vt:lpstr>Jurisprudence</vt:lpstr>
      <vt:lpstr>Abuse of the Environment</vt:lpstr>
      <vt:lpstr>Abuse of the Environment</vt:lpstr>
      <vt:lpstr>Conservation</vt:lpstr>
      <vt:lpstr>Conservation</vt:lpstr>
      <vt:lpstr>Enforcement</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Haddra</dc:creator>
  <cp:lastModifiedBy>Administrator</cp:lastModifiedBy>
  <cp:revision>60</cp:revision>
  <dcterms:created xsi:type="dcterms:W3CDTF">2010-02-01T15:24:28Z</dcterms:created>
  <dcterms:modified xsi:type="dcterms:W3CDTF">2010-02-23T01:23:10Z</dcterms:modified>
</cp:coreProperties>
</file>